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59" r:id="rId4"/>
    <p:sldId id="257" r:id="rId5"/>
    <p:sldId id="260" r:id="rId6"/>
    <p:sldId id="263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00" autoAdjust="0"/>
  </p:normalViewPr>
  <p:slideViewPr>
    <p:cSldViewPr>
      <p:cViewPr varScale="1">
        <p:scale>
          <a:sx n="78" d="100"/>
          <a:sy n="78" d="100"/>
        </p:scale>
        <p:origin x="-516" y="-96"/>
      </p:cViewPr>
      <p:guideLst>
        <p:guide orient="horz" pos="1056"/>
        <p:guide pos="5472"/>
        <p:guide pos="288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2/14/2007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2/14/2007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the team.</a:t>
            </a:r>
          </a:p>
          <a:p>
            <a:r>
              <a:rPr lang="en-US" dirty="0" smtClean="0"/>
              <a:t>Note that Mr. Datum is also in the group.</a:t>
            </a:r>
          </a:p>
          <a:p>
            <a:r>
              <a:rPr lang="en-US" dirty="0" smtClean="0"/>
              <a:t>Open the floor to questions about team’s experience and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 history of company.</a:t>
            </a:r>
          </a:p>
          <a:p>
            <a:r>
              <a:rPr lang="en-US" dirty="0" smtClean="0"/>
              <a:t>Purchased A&amp;L Piledriving in 1974</a:t>
            </a:r>
            <a:r>
              <a:rPr lang="en-US" baseline="0" dirty="0" smtClean="0"/>
              <a:t> and Pitts Heavy Construction in 1981.</a:t>
            </a:r>
            <a:endParaRPr lang="en-US" dirty="0" smtClean="0"/>
          </a:p>
          <a:p>
            <a:r>
              <a:rPr lang="en-US" dirty="0" smtClean="0"/>
              <a:t>Our field</a:t>
            </a:r>
            <a:r>
              <a:rPr lang="en-US" baseline="0" dirty="0" smtClean="0"/>
              <a:t> supervisors and full-time crews have nearly 1,000 years of combined experience.</a:t>
            </a:r>
          </a:p>
          <a:p>
            <a:r>
              <a:rPr lang="en-US" baseline="0" dirty="0" smtClean="0"/>
              <a:t>Worked in many operating environments: Alaska, Panama, Miss. Delta, etc.</a:t>
            </a:r>
          </a:p>
          <a:p>
            <a:r>
              <a:rPr lang="en-US" baseline="0" dirty="0" smtClean="0"/>
              <a:t>Entire crane and rig fleet upgraded in 2004.</a:t>
            </a:r>
          </a:p>
          <a:p>
            <a:r>
              <a:rPr lang="en-US" baseline="0" dirty="0" smtClean="0"/>
              <a:t>Heaviest crawler and truck-mounted cranes in the industry.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en-US" baseline="0" dirty="0" smtClean="0"/>
              <a:t>etailed contact information is available in the bid package.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Details</a:t>
            </a:r>
            <a:r>
              <a:rPr lang="en-US" baseline="0" dirty="0" smtClean="0"/>
              <a:t> and cost breakouts are in the bid package.</a:t>
            </a:r>
          </a:p>
          <a:p>
            <a:r>
              <a:rPr lang="en-US" baseline="0" dirty="0" smtClean="0"/>
              <a:t>Final installation cost includes labor.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City engineers already have plans for creek diversion.</a:t>
            </a:r>
          </a:p>
          <a:p>
            <a:r>
              <a:rPr lang="en-US" dirty="0" smtClean="0"/>
              <a:t>Cofferdam construction will not be subcontracted.</a:t>
            </a:r>
          </a:p>
          <a:p>
            <a:r>
              <a:rPr lang="en-US" dirty="0" smtClean="0"/>
              <a:t>To</a:t>
            </a:r>
            <a:r>
              <a:rPr lang="en-US" baseline="0" dirty="0" smtClean="0"/>
              <a:t> lower costs, city or county could provide traffic control.</a:t>
            </a:r>
          </a:p>
          <a:p>
            <a:r>
              <a:rPr lang="en-US" baseline="0" dirty="0" smtClean="0"/>
              <a:t>Substrate must be compacted and reinforced to support cranes and material stores.</a:t>
            </a:r>
          </a:p>
          <a:p>
            <a:r>
              <a:rPr lang="en-US" baseline="0" dirty="0" smtClean="0"/>
              <a:t>Will work with power company to ground or relocate </a:t>
            </a:r>
            <a:r>
              <a:rPr lang="en-US" baseline="0" smtClean="0"/>
              <a:t>overhead lines.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2BEA-9259-459D-9EBF-2CA277C5C8D6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733800" cy="365125"/>
          </a:xfrm>
        </p:spPr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C145-3CD6-40A6-9EA4-5A7002825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804A-C96E-43D7-B628-B7C32F778F4C}" type="datetime1">
              <a:rPr lang="en-US" sz="1000" smtClean="0">
                <a:solidFill>
                  <a:schemeClr val="tx2"/>
                </a:solidFill>
                <a:latin typeface="+mj-lt"/>
              </a:rPr>
              <a:pPr/>
              <a:t>2/14/2007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chemeClr val="tx2"/>
                </a:solidFill>
                <a:latin typeface="+mj-lt"/>
              </a:rPr>
              <a:t>A. Datum Corp. Bid Package Overview</a:t>
            </a:r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50D3-ADAA-4C1D-BC8C-FA3888B795F7}" type="datetime1">
              <a:rPr lang="en-US" sz="1000" smtClean="0">
                <a:solidFill>
                  <a:schemeClr val="tx2"/>
                </a:solidFill>
                <a:latin typeface="+mj-lt"/>
              </a:rPr>
              <a:pPr/>
              <a:t>2/14/2007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chemeClr val="tx2"/>
                </a:solidFill>
                <a:latin typeface="+mj-lt"/>
              </a:rPr>
              <a:t>A. Datum Corp. Bid Package Overview</a:t>
            </a:r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5084-C2C8-4206-A240-CC9ED09DE86A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4C30-0099-4DD2-BEA2-C1DAF572315D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F3C145-3CD6-40A6-9EA4-5A7002825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930F-06B4-43B2-B036-48D606446A76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3F38-E480-492F-821F-AB16EFA7445E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4950-CA88-49D4-9AD1-72233E7DBFD5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8DD4-BFD5-4033-A54D-1D23A05B94B5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C145-3CD6-40A6-9EA4-5A7002825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1A41-4DDF-4E23-86F8-185469354C46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5986-4B7C-4A46-97E8-15FBE4DF7AF0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87DDADAE-3010-4EF8-BEA8-59435C594653}" type="datetime1">
              <a:rPr lang="en-US" smtClean="0">
                <a:solidFill>
                  <a:schemeClr val="tx2"/>
                </a:solidFill>
              </a:rPr>
              <a:pPr/>
              <a:t>2/14/2007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A. Datum Corp. Bid Package Overview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53325215-7382-4C1B-86B1-E9DB9649FF55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wipe dir="r"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A. Datum Corp.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Bid package overview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A. Datum Corp.</a:t>
            </a:r>
          </a:p>
          <a:p>
            <a:pPr lvl="1">
              <a:buNone/>
            </a:pPr>
            <a:r>
              <a:rPr lang="en-US" dirty="0" smtClean="0"/>
              <a:t>333 Oliver Street</a:t>
            </a:r>
          </a:p>
          <a:p>
            <a:pPr lvl="1">
              <a:buNone/>
            </a:pPr>
            <a:r>
              <a:rPr lang="en-US" dirty="0" smtClean="0"/>
              <a:t>Suite 111</a:t>
            </a:r>
          </a:p>
          <a:p>
            <a:pPr lvl="1">
              <a:buNone/>
            </a:pPr>
            <a:r>
              <a:rPr lang="en-US" dirty="0" smtClean="0"/>
              <a:t>Mobile, AL 17890</a:t>
            </a:r>
          </a:p>
          <a:p>
            <a:pPr lvl="1">
              <a:buNone/>
            </a:pPr>
            <a:r>
              <a:rPr lang="en-US" dirty="0" smtClean="0"/>
              <a:t>(333) 555-1010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sales@adatumcorp.com</a:t>
            </a:r>
          </a:p>
          <a:p>
            <a:endParaRPr lang="en-US" dirty="0" smtClean="0"/>
          </a:p>
          <a:p>
            <a:r>
              <a:rPr lang="en-US" dirty="0" smtClean="0"/>
              <a:t>www.adatumcorp.com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930F-06B4-43B2-B036-48D606446A76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 lay the foundations for our clients’ dreams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4C30-0099-4DD2-BEA2-C1DAF572315D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C145-3CD6-40A6-9EA4-5A70028253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Bid Team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Scott Cooper, Lead Engineer</a:t>
            </a:r>
          </a:p>
          <a:p>
            <a:r>
              <a:rPr lang="en-US" smtClean="0"/>
              <a:t>Kevin Evans, Lead Site Planner</a:t>
            </a:r>
          </a:p>
          <a:p>
            <a:r>
              <a:rPr lang="en-US" smtClean="0"/>
              <a:t>Kenneth Akers, Chief of Field Operations</a:t>
            </a:r>
          </a:p>
          <a:p>
            <a:endParaRPr lang="en-US" dirty="0"/>
          </a:p>
        </p:txBody>
      </p:sp>
      <p:pic>
        <p:nvPicPr>
          <p:cNvPr id="1026" name="Picture 2" descr="C:\Documents and Settings\Tim Huddleston\Local Settings\Temporary Internet Files\Content.IE5\JQ3YPD8J\MPj0402040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grayscl/>
          </a:blip>
          <a:srcRect l="32422"/>
          <a:stretch>
            <a:fillRect/>
          </a:stretch>
        </p:blipFill>
        <p:spPr>
          <a:xfrm>
            <a:off x="5486400" y="1676400"/>
            <a:ext cx="3200400" cy="315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80A2-ED77-47BA-AC57-E925FD2E7525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We Are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Southeast’s leading piledriving and heavy concrete construction company</a:t>
            </a:r>
          </a:p>
          <a:p>
            <a:r>
              <a:rPr lang="en-US" smtClean="0"/>
              <a:t>A company with 86 years of heavy construction experience</a:t>
            </a:r>
          </a:p>
          <a:p>
            <a:r>
              <a:rPr lang="en-US" smtClean="0"/>
              <a:t>Our competitive advantages:</a:t>
            </a:r>
          </a:p>
          <a:p>
            <a:pPr lvl="1"/>
            <a:r>
              <a:rPr lang="en-US" smtClean="0"/>
              <a:t>The most experienced piledriving crew in the region</a:t>
            </a:r>
          </a:p>
          <a:p>
            <a:pPr lvl="1"/>
            <a:r>
              <a:rPr lang="en-US" smtClean="0"/>
              <a:t>Ability to work in any climate, in any conditions</a:t>
            </a:r>
          </a:p>
          <a:p>
            <a:pPr lvl="1"/>
            <a:r>
              <a:rPr lang="en-US" smtClean="0"/>
              <a:t>Land-based and marine-based rigs</a:t>
            </a:r>
          </a:p>
          <a:p>
            <a:pPr lvl="1"/>
            <a:r>
              <a:rPr lang="en-US" smtClean="0"/>
              <a:t>Heaviest-duty lifting and pouring technologies in the entire industry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6B2D-3688-4351-A5DE-BBED2EB12BFA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Successes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  <a:p>
            <a:pPr lvl="1"/>
            <a:r>
              <a:rPr lang="en-US" smtClean="0"/>
              <a:t>US 101 overpass</a:t>
            </a:r>
          </a:p>
          <a:p>
            <a:pPr lvl="1"/>
            <a:r>
              <a:rPr lang="en-US" smtClean="0"/>
              <a:t>Sky Tower bridge</a:t>
            </a:r>
          </a:p>
          <a:p>
            <a:pPr lvl="1"/>
            <a:r>
              <a:rPr lang="en-US" smtClean="0"/>
              <a:t>Jay Field runway</a:t>
            </a:r>
          </a:p>
          <a:p>
            <a:r>
              <a:rPr lang="en-US" smtClean="0"/>
              <a:t>Industrial</a:t>
            </a:r>
          </a:p>
          <a:p>
            <a:pPr lvl="1"/>
            <a:r>
              <a:rPr lang="en-US" smtClean="0"/>
              <a:t>C&amp;P power plant</a:t>
            </a:r>
          </a:p>
          <a:p>
            <a:pPr lvl="1"/>
            <a:r>
              <a:rPr lang="en-US" smtClean="0"/>
              <a:t>Parco mill expansion</a:t>
            </a:r>
          </a:p>
          <a:p>
            <a:r>
              <a:rPr lang="en-US" smtClean="0"/>
              <a:t>Marine</a:t>
            </a:r>
          </a:p>
          <a:p>
            <a:pPr lvl="1"/>
            <a:r>
              <a:rPr lang="en-US" smtClean="0"/>
              <a:t>Bay tunnel rebuild</a:t>
            </a:r>
            <a:endParaRPr lang="en-US" dirty="0" smtClean="0"/>
          </a:p>
        </p:txBody>
      </p:sp>
      <p:pic>
        <p:nvPicPr>
          <p:cNvPr id="5" name="Picture 2" descr="C:\Documents and Settings\Tim Huddleston\Local Settings\Temporary Internet Files\Content.IE5\JQ3YPD8J\MPj0401352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grayscl/>
          </a:blip>
          <a:srcRect l="34321" t="1923"/>
          <a:stretch>
            <a:fillRect/>
          </a:stretch>
        </p:blipFill>
        <p:spPr>
          <a:xfrm>
            <a:off x="5486400" y="1676400"/>
            <a:ext cx="3200400" cy="31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96AA-C8C0-4497-B90D-4C24EF9D596D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 References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Bay Transportation Authority</a:t>
            </a:r>
          </a:p>
          <a:p>
            <a:r>
              <a:rPr lang="en-US" smtClean="0"/>
              <a:t>City Airport Authority</a:t>
            </a:r>
          </a:p>
          <a:p>
            <a:r>
              <a:rPr lang="en-US" smtClean="0"/>
              <a:t>The Power Company</a:t>
            </a:r>
          </a:p>
          <a:p>
            <a:r>
              <a:rPr lang="en-US" smtClean="0"/>
              <a:t>C&amp;P Utilities</a:t>
            </a:r>
          </a:p>
          <a:p>
            <a:r>
              <a:rPr lang="en-US" smtClean="0"/>
              <a:t>State Utility Commission</a:t>
            </a:r>
          </a:p>
          <a:p>
            <a:r>
              <a:rPr lang="en-US" smtClean="0"/>
              <a:t>The City of Union</a:t>
            </a:r>
          </a:p>
          <a:p>
            <a:r>
              <a:rPr lang="en-US" smtClean="0"/>
              <a:t>State University</a:t>
            </a:r>
          </a:p>
          <a:p>
            <a:r>
              <a:rPr lang="en-US" smtClean="0"/>
              <a:t>Bay Marine and Tunnel Commission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EDC1-5B45-45D7-8500-BD20F778E0E0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Bid in Brief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315200" algn="r"/>
              </a:tabLst>
            </a:pPr>
            <a:r>
              <a:rPr lang="en-US" dirty="0" smtClean="0"/>
              <a:t>Planning and Design:	$345,650</a:t>
            </a:r>
          </a:p>
          <a:p>
            <a:pPr>
              <a:tabLst>
                <a:tab pos="7315200" algn="r"/>
              </a:tabLst>
            </a:pPr>
            <a:r>
              <a:rPr lang="en-US" dirty="0" smtClean="0"/>
              <a:t>Materials:	$1,750,000</a:t>
            </a:r>
          </a:p>
          <a:p>
            <a:pPr>
              <a:tabLst>
                <a:tab pos="7315200" algn="r"/>
              </a:tabLst>
            </a:pPr>
            <a:r>
              <a:rPr lang="en-US" dirty="0" smtClean="0"/>
              <a:t>Equipment Leasing:	$448,970</a:t>
            </a:r>
          </a:p>
          <a:p>
            <a:pPr>
              <a:tabLst>
                <a:tab pos="7315200" algn="r"/>
              </a:tabLst>
            </a:pPr>
            <a:r>
              <a:rPr lang="en-US" dirty="0" smtClean="0"/>
              <a:t>Labor:	$2,135,000</a:t>
            </a:r>
          </a:p>
          <a:p>
            <a:pPr>
              <a:tabLst>
                <a:tab pos="7315200" algn="r"/>
              </a:tabLst>
            </a:pPr>
            <a:r>
              <a:rPr lang="en-US" dirty="0" smtClean="0"/>
              <a:t>Security:	$112,000</a:t>
            </a:r>
          </a:p>
          <a:p>
            <a:pPr>
              <a:tabLst>
                <a:tab pos="7315200" algn="r"/>
              </a:tabLst>
            </a:pPr>
            <a:r>
              <a:rPr lang="en-US" dirty="0" smtClean="0"/>
              <a:t>Site Preparation:	$1,125,500</a:t>
            </a:r>
          </a:p>
          <a:p>
            <a:pPr>
              <a:tabLst>
                <a:tab pos="7315200" algn="r"/>
              </a:tabLst>
            </a:pPr>
            <a:r>
              <a:rPr lang="en-US" dirty="0" smtClean="0"/>
              <a:t>Final Installation:	$2,234,900</a:t>
            </a:r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B1A9-0E77-47F0-ADC2-AA3711922924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Issues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Smith Creek diversion</a:t>
            </a:r>
          </a:p>
          <a:p>
            <a:r>
              <a:rPr lang="en-US" smtClean="0"/>
              <a:t>Cofferdam construction</a:t>
            </a:r>
          </a:p>
          <a:p>
            <a:r>
              <a:rPr lang="en-US" smtClean="0"/>
              <a:t>Traffic control</a:t>
            </a:r>
          </a:p>
          <a:p>
            <a:r>
              <a:rPr lang="en-US" smtClean="0"/>
              <a:t>Heavy crane relocation</a:t>
            </a:r>
          </a:p>
          <a:p>
            <a:r>
              <a:rPr lang="en-US" smtClean="0"/>
              <a:t>Ground support in lift area</a:t>
            </a:r>
          </a:p>
          <a:p>
            <a:r>
              <a:rPr lang="en-US" smtClean="0"/>
              <a:t>Site security</a:t>
            </a:r>
          </a:p>
          <a:p>
            <a:r>
              <a:rPr lang="en-US" smtClean="0"/>
              <a:t>Weather</a:t>
            </a:r>
          </a:p>
          <a:p>
            <a:r>
              <a:rPr lang="en-US" smtClean="0"/>
              <a:t>Overhead power lines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1551-8706-4628-8920-EA8459E1B54B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 descr="C:\Documents and Settings\Tim Huddleston\Local Settings\Temporary Internet Files\Content.IE5\LZP564I2\MPj04065950000[1]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t="10261"/>
          <a:stretch>
            <a:fillRect/>
          </a:stretch>
        </p:blipFill>
        <p:spPr bwMode="auto">
          <a:xfrm>
            <a:off x="5486400" y="1676400"/>
            <a:ext cx="3200400" cy="430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</a:t>
                      </a:r>
                      <a:r>
                        <a:rPr lang="en-US" baseline="0" dirty="0" smtClean="0"/>
                        <a:t> Date – End 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 &amp;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8 – February 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Review &amp; Approval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r>
                        <a:rPr lang="en-US" baseline="0" dirty="0" smtClean="0"/>
                        <a:t> 1 – March 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Preparation &amp; Creek Diversion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r>
                        <a:rPr lang="en-US" baseline="0" dirty="0" smtClean="0"/>
                        <a:t> 15 – July 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Piling Installation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25 – August 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Concrete Installation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1 – September 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Inspection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20 – October 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Walk-Off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1A97-B693-4F7D-ABCD-22C1AA389C41}" type="datetime1">
              <a:rPr lang="en-US" smtClean="0"/>
              <a:pPr/>
              <a:t>2/14/2007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Datum Corp. Bid Package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523</Words>
  <Application>Microsoft Office PowerPoint</Application>
  <PresentationFormat>On-screen Show (4:3)</PresentationFormat>
  <Paragraphs>129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A. Datum Corp.</vt:lpstr>
      <vt:lpstr>Our Mission</vt:lpstr>
      <vt:lpstr>The Bid Team</vt:lpstr>
      <vt:lpstr>Who We Are</vt:lpstr>
      <vt:lpstr>Key Successes</vt:lpstr>
      <vt:lpstr>Star References</vt:lpstr>
      <vt:lpstr>Our Bid in Brief</vt:lpstr>
      <vt:lpstr>Key Issues</vt:lpstr>
      <vt:lpstr>Schedule</vt:lpstr>
      <vt:lpstr>Contact Us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2006-12-21T23:18:02Z</dcterms:created>
  <dcterms:modified xsi:type="dcterms:W3CDTF">2007-02-14T18:21:33Z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TC100819221033</vt:lpwstr>
  </property>
</Properties>
</file>